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E9B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6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>
            <a:extLst>
              <a:ext uri="{FF2B5EF4-FFF2-40B4-BE49-F238E27FC236}">
                <a16:creationId xmlns:a16="http://schemas.microsoft.com/office/drawing/2014/main" id="{2410683A-80E0-413E-B6BF-B90C07C18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48462387-6616-4DD1-BA5A-6C4FD44D2A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85F79-8CB1-4C28-9835-799A5BCC2D66}" type="datetimeFigureOut">
              <a:rPr lang="sr-Latn-RS" smtClean="0"/>
              <a:t>17.5.2020.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593BFFB-22B3-4258-8A19-CD16EC156C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8E46BEB9-6883-4443-B752-955FE7F595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4A62E-CE2B-42AA-B6D3-1B12C98D1F1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044002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A0E2A-FE3C-41EB-80BD-F08923F45FBD}" type="datetimeFigureOut">
              <a:rPr lang="sr-Latn-RS" smtClean="0"/>
              <a:t>17.5.2020.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1E300-48CC-4A1F-AE90-9B267C50AD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0221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ransition spd="slow">
    <p:wheel spokes="1"/>
  </p:transition>
  <p:hf sldNum="0" hdr="0" dt="0"/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 " Краљ Петар II 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wheel spokes="1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W7tayFFbfaM?feature=oembed" TargetMode="Externa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ordwall.net/play/2343/414/9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EDEADAA6-8982-4BCE-900E-6A2C9E558F17}"/>
              </a:ext>
            </a:extLst>
          </p:cNvPr>
          <p:cNvSpPr/>
          <p:nvPr/>
        </p:nvSpPr>
        <p:spPr>
          <a:xfrm>
            <a:off x="3491880" y="0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D60093"/>
                </a:solidFill>
              </a:rPr>
              <a:t>Oд речи цвет направи што више нових речи и напиши их на латицама.</a:t>
            </a:r>
            <a:endParaRPr lang="sr-Latn-RS" b="1" dirty="0">
              <a:solidFill>
                <a:srgbClr val="D60093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318FD85-E1FC-427D-A3B0-EDE4B645B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5" b="82250" l="2167" r="97167">
                        <a14:foregroundMark x1="52667" y1="37875" x2="52667" y2="37875"/>
                        <a14:foregroundMark x1="50333" y1="33625" x2="40833" y2="42250"/>
                        <a14:foregroundMark x1="43000" y1="43250" x2="43000" y2="43250"/>
                        <a14:foregroundMark x1="38667" y1="44625" x2="46333" y2="57000"/>
                        <a14:foregroundMark x1="36000" y1="18625" x2="41500" y2="36250"/>
                        <a14:foregroundMark x1="70500" y1="11375" x2="54667" y2="32000"/>
                        <a14:foregroundMark x1="96333" y1="33125" x2="60500" y2="41250"/>
                        <a14:foregroundMark x1="60333" y1="48500" x2="97167" y2="54750"/>
                        <a14:foregroundMark x1="53333" y1="55250" x2="63000" y2="80500"/>
                        <a14:foregroundMark x1="41167" y1="55625" x2="25333" y2="81500"/>
                        <a14:foregroundMark x1="6333" y1="59625" x2="45667" y2="51125"/>
                        <a14:foregroundMark x1="3167" y1="44250" x2="41667" y2="46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5976" y="195486"/>
            <a:ext cx="3857625" cy="5143500"/>
          </a:xfrm>
          <a:prstGeom prst="rect">
            <a:avLst/>
          </a:prstGeo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id="{5D6367B2-9969-4358-9CD7-7240CAC28C02}"/>
              </a:ext>
            </a:extLst>
          </p:cNvPr>
          <p:cNvSpPr txBox="1"/>
          <p:nvPr/>
        </p:nvSpPr>
        <p:spPr>
          <a:xfrm rot="18868949">
            <a:off x="6176739" y="10277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цветни</a:t>
            </a:r>
            <a:endParaRPr lang="sr-Latn-RS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50F0DF92-0DB3-40BF-AD9F-8B204D05C334}"/>
              </a:ext>
            </a:extLst>
          </p:cNvPr>
          <p:cNvSpPr txBox="1"/>
          <p:nvPr/>
        </p:nvSpPr>
        <p:spPr>
          <a:xfrm rot="19729626">
            <a:off x="6737364" y="17893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цветати</a:t>
            </a:r>
            <a:endParaRPr lang="sr-Latn-RS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id="{7BB16145-4944-4C39-9860-9347F53F8429}"/>
              </a:ext>
            </a:extLst>
          </p:cNvPr>
          <p:cNvSpPr txBox="1"/>
          <p:nvPr/>
        </p:nvSpPr>
        <p:spPr>
          <a:xfrm rot="1035605">
            <a:off x="6591215" y="2637601"/>
            <a:ext cx="151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расцветати</a:t>
            </a:r>
            <a:endParaRPr lang="sr-Latn-RS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E1BC0F04-5B7B-4600-B5BF-C64B1937A921}"/>
              </a:ext>
            </a:extLst>
          </p:cNvPr>
          <p:cNvSpPr txBox="1"/>
          <p:nvPr/>
        </p:nvSpPr>
        <p:spPr>
          <a:xfrm rot="4370588">
            <a:off x="5736579" y="3533553"/>
            <a:ext cx="151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прецветати</a:t>
            </a:r>
            <a:endParaRPr lang="sr-Latn-RS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kvir za tekst 13">
            <a:extLst>
              <a:ext uri="{FF2B5EF4-FFF2-40B4-BE49-F238E27FC236}">
                <a16:creationId xmlns:a16="http://schemas.microsoft.com/office/drawing/2014/main" id="{C342564A-62A2-4993-AD5D-E6A90C731789}"/>
              </a:ext>
            </a:extLst>
          </p:cNvPr>
          <p:cNvSpPr txBox="1"/>
          <p:nvPr/>
        </p:nvSpPr>
        <p:spPr>
          <a:xfrm rot="18094609">
            <a:off x="5015283" y="3319204"/>
            <a:ext cx="151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цветић</a:t>
            </a:r>
            <a:endParaRPr lang="sr-Latn-RS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kvir za tekst 14">
            <a:extLst>
              <a:ext uri="{FF2B5EF4-FFF2-40B4-BE49-F238E27FC236}">
                <a16:creationId xmlns:a16="http://schemas.microsoft.com/office/drawing/2014/main" id="{7357B133-A93A-4881-B386-B51FD027F870}"/>
              </a:ext>
            </a:extLst>
          </p:cNvPr>
          <p:cNvSpPr txBox="1"/>
          <p:nvPr/>
        </p:nvSpPr>
        <p:spPr>
          <a:xfrm rot="20931602">
            <a:off x="4628867" y="2889849"/>
            <a:ext cx="151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Цвета</a:t>
            </a:r>
            <a:endParaRPr lang="sr-Latn-RS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id="{79AAB2FF-7345-4BF4-A149-AC360E717D42}"/>
              </a:ext>
            </a:extLst>
          </p:cNvPr>
          <p:cNvSpPr txBox="1"/>
          <p:nvPr/>
        </p:nvSpPr>
        <p:spPr>
          <a:xfrm rot="2703739">
            <a:off x="5295145" y="1563463"/>
            <a:ext cx="151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Цветко</a:t>
            </a:r>
            <a:endParaRPr lang="sr-Latn-RS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kvir za tekst 16">
            <a:extLst>
              <a:ext uri="{FF2B5EF4-FFF2-40B4-BE49-F238E27FC236}">
                <a16:creationId xmlns:a16="http://schemas.microsoft.com/office/drawing/2014/main" id="{E4766FCF-4992-4D63-B61C-0D36370F5CE2}"/>
              </a:ext>
            </a:extLst>
          </p:cNvPr>
          <p:cNvSpPr txBox="1"/>
          <p:nvPr/>
        </p:nvSpPr>
        <p:spPr>
          <a:xfrm rot="21430032">
            <a:off x="4415521" y="2256897"/>
            <a:ext cx="151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процветати</a:t>
            </a:r>
            <a:endParaRPr lang="sr-Latn-RS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ravougaonik 17">
            <a:extLst>
              <a:ext uri="{FF2B5EF4-FFF2-40B4-BE49-F238E27FC236}">
                <a16:creationId xmlns:a16="http://schemas.microsoft.com/office/drawing/2014/main" id="{6D546C6C-7433-482B-A73A-23215C705001}"/>
              </a:ext>
            </a:extLst>
          </p:cNvPr>
          <p:cNvSpPr/>
          <p:nvPr/>
        </p:nvSpPr>
        <p:spPr>
          <a:xfrm>
            <a:off x="2426386" y="1826107"/>
            <a:ext cx="1778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D60093"/>
                </a:solidFill>
              </a:rPr>
              <a:t>Добили смо нове речи. </a:t>
            </a:r>
            <a:endParaRPr lang="sr-Latn-RS" b="1" dirty="0">
              <a:solidFill>
                <a:srgbClr val="D60093"/>
              </a:solidFill>
            </a:endParaRPr>
          </a:p>
        </p:txBody>
      </p:sp>
      <p:sp>
        <p:nvSpPr>
          <p:cNvPr id="19" name="Pravougaonik 18">
            <a:extLst>
              <a:ext uri="{FF2B5EF4-FFF2-40B4-BE49-F238E27FC236}">
                <a16:creationId xmlns:a16="http://schemas.microsoft.com/office/drawing/2014/main" id="{EF0CD0F0-4DE0-4AC8-BF36-55182DBC372F}"/>
              </a:ext>
            </a:extLst>
          </p:cNvPr>
          <p:cNvSpPr/>
          <p:nvPr/>
        </p:nvSpPr>
        <p:spPr>
          <a:xfrm>
            <a:off x="2449154" y="2766121"/>
            <a:ext cx="18498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D60093"/>
                </a:solidFill>
              </a:rPr>
              <a:t>Одреди врсту добијених </a:t>
            </a:r>
          </a:p>
          <a:p>
            <a:r>
              <a:rPr lang="ru-RU" b="1" dirty="0">
                <a:solidFill>
                  <a:srgbClr val="D60093"/>
                </a:solidFill>
              </a:rPr>
              <a:t>речи.</a:t>
            </a:r>
            <a:endParaRPr lang="sr-Latn-RS" dirty="0"/>
          </a:p>
        </p:txBody>
      </p:sp>
      <p:sp>
        <p:nvSpPr>
          <p:cNvPr id="20" name="Pravougaonik 19">
            <a:extLst>
              <a:ext uri="{FF2B5EF4-FFF2-40B4-BE49-F238E27FC236}">
                <a16:creationId xmlns:a16="http://schemas.microsoft.com/office/drawing/2014/main" id="{78BF7AC6-ADA1-4B4B-8813-E02134C0281C}"/>
              </a:ext>
            </a:extLst>
          </p:cNvPr>
          <p:cNvSpPr/>
          <p:nvPr/>
        </p:nvSpPr>
        <p:spPr>
          <a:xfrm>
            <a:off x="2109515" y="4849133"/>
            <a:ext cx="4461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Дупало Мирјана ОШ " Краљ Петар II  Карађорђевић"</a:t>
            </a:r>
            <a:endParaRPr lang="sr-Latn-R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  <p:bldP spid="13" grpId="0"/>
      <p:bldP spid="15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31173"/>
            <a:ext cx="4860032" cy="1131590"/>
          </a:xfrm>
        </p:spPr>
        <p:txBody>
          <a:bodyPr/>
          <a:lstStyle/>
          <a:p>
            <a:r>
              <a:rPr lang="sr-Cyrl-RS" sz="2000" dirty="0">
                <a:solidFill>
                  <a:srgbClr val="D60093"/>
                </a:solidFill>
              </a:rPr>
              <a:t>   Где све може да живи цвет?</a:t>
            </a:r>
            <a:br>
              <a:rPr lang="sr-Cyrl-RS" sz="2000" dirty="0">
                <a:solidFill>
                  <a:srgbClr val="D60093"/>
                </a:solidFill>
              </a:rPr>
            </a:br>
            <a:r>
              <a:rPr lang="sr-Cyrl-RS" sz="2000" dirty="0">
                <a:solidFill>
                  <a:srgbClr val="D60093"/>
                </a:solidFill>
              </a:rPr>
              <a:t>Која су његова станишта?</a:t>
            </a:r>
            <a:endParaRPr lang="en-US" sz="2000" dirty="0">
              <a:solidFill>
                <a:srgbClr val="D60093"/>
              </a:solidFill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9ABBB83-F63E-43B6-AA10-A24721E62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84466"/>
            <a:ext cx="2862064" cy="2862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kvir za tekst 11">
            <a:extLst>
              <a:ext uri="{FF2B5EF4-FFF2-40B4-BE49-F238E27FC236}">
                <a16:creationId xmlns:a16="http://schemas.microsoft.com/office/drawing/2014/main" id="{370958C0-E394-4A8A-9782-AAA7E69BCCEA}"/>
              </a:ext>
            </a:extLst>
          </p:cNvPr>
          <p:cNvSpPr txBox="1"/>
          <p:nvPr/>
        </p:nvSpPr>
        <p:spPr>
          <a:xfrm>
            <a:off x="1763688" y="149163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D60093"/>
                </a:solidFill>
              </a:rPr>
              <a:t>Шта је потребно цвету за раст и развој?</a:t>
            </a:r>
            <a:endParaRPr lang="sr-Latn-RS" sz="2000" b="1" dirty="0">
              <a:solidFill>
                <a:srgbClr val="D60093"/>
              </a:solidFill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9AE0B544-D165-47C9-9FB0-38E911459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28383"/>
            <a:ext cx="1954907" cy="1954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80A0CA68-EC33-4507-8AEE-F0BE0D4B7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32" y="2139702"/>
            <a:ext cx="2121024" cy="2280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Pravougaonik 16">
            <a:extLst>
              <a:ext uri="{FF2B5EF4-FFF2-40B4-BE49-F238E27FC236}">
                <a16:creationId xmlns:a16="http://schemas.microsoft.com/office/drawing/2014/main" id="{F9979D94-CF7E-4317-BA78-8C515F26390F}"/>
              </a:ext>
            </a:extLst>
          </p:cNvPr>
          <p:cNvSpPr/>
          <p:nvPr/>
        </p:nvSpPr>
        <p:spPr>
          <a:xfrm>
            <a:off x="2220631" y="4819460"/>
            <a:ext cx="4461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Дупало Мирјана ОШ " Краљ Петар II  Карађорђевић"</a:t>
            </a:r>
            <a:endParaRPr lang="sr-Latn-R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gaonik 10">
            <a:extLst>
              <a:ext uri="{FF2B5EF4-FFF2-40B4-BE49-F238E27FC236}">
                <a16:creationId xmlns:a16="http://schemas.microsoft.com/office/drawing/2014/main" id="{DEE742AD-71C9-4FBD-AF95-BB38F2BB62D0}"/>
              </a:ext>
            </a:extLst>
          </p:cNvPr>
          <p:cNvSpPr/>
          <p:nvPr/>
        </p:nvSpPr>
        <p:spPr>
          <a:xfrm>
            <a:off x="1619672" y="195486"/>
            <a:ext cx="6252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sr-Cyrl-R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„ПЕСМА О ЦВЕТУ“</a:t>
            </a:r>
            <a:endParaRPr lang="sr-Latn-R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Pravougaonik 11">
            <a:extLst>
              <a:ext uri="{FF2B5EF4-FFF2-40B4-BE49-F238E27FC236}">
                <a16:creationId xmlns:a16="http://schemas.microsoft.com/office/drawing/2014/main" id="{61E3D6D1-3816-496C-94F0-85EC7874AFBE}"/>
              </a:ext>
            </a:extLst>
          </p:cNvPr>
          <p:cNvSpPr/>
          <p:nvPr/>
        </p:nvSpPr>
        <p:spPr>
          <a:xfrm>
            <a:off x="1907704" y="1707654"/>
            <a:ext cx="6252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sr-Cyrl-R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БРАНКО МИЉКОВИЋ</a:t>
            </a:r>
            <a:endParaRPr lang="sr-Latn-R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A7A1FD2C-CDE6-40E6-87E4-1F7272002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40724"/>
            <a:ext cx="2430016" cy="2430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Pravougaonik 14">
            <a:extLst>
              <a:ext uri="{FF2B5EF4-FFF2-40B4-BE49-F238E27FC236}">
                <a16:creationId xmlns:a16="http://schemas.microsoft.com/office/drawing/2014/main" id="{E0AC0E79-88AB-466E-AB58-E469A84D3C73}"/>
              </a:ext>
            </a:extLst>
          </p:cNvPr>
          <p:cNvSpPr/>
          <p:nvPr/>
        </p:nvSpPr>
        <p:spPr>
          <a:xfrm>
            <a:off x="2803194" y="4861334"/>
            <a:ext cx="4461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Дупало Мирјана ОШ " Краљ Петар II  Карађорђевић"</a:t>
            </a:r>
            <a:endParaRPr lang="sr-Latn-R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gaonik 4">
            <a:extLst>
              <a:ext uri="{FF2B5EF4-FFF2-40B4-BE49-F238E27FC236}">
                <a16:creationId xmlns:a16="http://schemas.microsoft.com/office/drawing/2014/main" id="{B7548113-14F6-4179-ABF9-71737C281ABD}"/>
              </a:ext>
            </a:extLst>
          </p:cNvPr>
          <p:cNvSpPr/>
          <p:nvPr/>
        </p:nvSpPr>
        <p:spPr>
          <a:xfrm>
            <a:off x="251520" y="1059582"/>
            <a:ext cx="4248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Бранко Миљковић (1934–1961) Његове најпознатије збирке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песама су: „Узалуд је будим“,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„Ватра и ништа“ и друге. 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Народни музеј у Нишу чува 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целокупну његову 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заоставштину. </a:t>
            </a:r>
            <a:endParaRPr lang="sr-Latn-R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7070CC5-ACDF-4EED-ACB7-54DE7E5C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23478"/>
            <a:ext cx="3438525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Pravougaonik 6">
            <a:extLst>
              <a:ext uri="{FF2B5EF4-FFF2-40B4-BE49-F238E27FC236}">
                <a16:creationId xmlns:a16="http://schemas.microsoft.com/office/drawing/2014/main" id="{82DA478F-DDE3-4C53-8D16-BCADD277D558}"/>
              </a:ext>
            </a:extLst>
          </p:cNvPr>
          <p:cNvSpPr/>
          <p:nvPr/>
        </p:nvSpPr>
        <p:spPr>
          <a:xfrm>
            <a:off x="2109515" y="4849133"/>
            <a:ext cx="4461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Дупало Мирјана ОШ " Краљ Петар II  Карађорђевић"</a:t>
            </a:r>
            <a:endParaRPr lang="sr-Latn-RS" sz="1200" dirty="0"/>
          </a:p>
        </p:txBody>
      </p:sp>
    </p:spTree>
    <p:extLst>
      <p:ext uri="{BB962C8B-B14F-4D97-AF65-F5344CB8AC3E}">
        <p14:creationId xmlns:p14="http://schemas.microsoft.com/office/powerpoint/2010/main" val="19740873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ji na mreži 1" title="Pesma o cvetu - Branko Miljkovic">
            <a:hlinkClick r:id="" action="ppaction://media"/>
            <a:extLst>
              <a:ext uri="{FF2B5EF4-FFF2-40B4-BE49-F238E27FC236}">
                <a16:creationId xmlns:a16="http://schemas.microsoft.com/office/drawing/2014/main" id="{6F96350F-DEA3-4057-81E7-DE6EE58965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92080" y="2211710"/>
            <a:ext cx="3683294" cy="2760464"/>
          </a:xfrm>
          <a:prstGeom prst="rect">
            <a:avLst/>
          </a:prstGeom>
        </p:spPr>
      </p:pic>
      <p:sp>
        <p:nvSpPr>
          <p:cNvPr id="3" name="Okvir za tekst 2">
            <a:extLst>
              <a:ext uri="{FF2B5EF4-FFF2-40B4-BE49-F238E27FC236}">
                <a16:creationId xmlns:a16="http://schemas.microsoft.com/office/drawing/2014/main" id="{6E7BC3A9-7CDF-4B1A-B394-EC2363DC81EE}"/>
              </a:ext>
            </a:extLst>
          </p:cNvPr>
          <p:cNvSpPr txBox="1"/>
          <p:nvPr/>
        </p:nvSpPr>
        <p:spPr>
          <a:xfrm>
            <a:off x="1464770" y="652252"/>
            <a:ext cx="38273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Један малени цвет</a:t>
            </a:r>
            <a:br>
              <a:rPr lang="ru-RU" dirty="0"/>
            </a:br>
            <a:r>
              <a:rPr lang="ru-RU" dirty="0"/>
              <a:t>још ни проговорио није</a:t>
            </a:r>
            <a:br>
              <a:rPr lang="ru-RU" dirty="0"/>
            </a:br>
            <a:r>
              <a:rPr lang="ru-RU" dirty="0"/>
              <a:t>а већ је знао све тајне Сунца</a:t>
            </a:r>
            <a:br>
              <a:rPr lang="ru-RU" dirty="0"/>
            </a:br>
            <a:r>
              <a:rPr lang="ru-RU" dirty="0"/>
              <a:t>и све што земља крије.</a:t>
            </a:r>
          </a:p>
          <a:p>
            <a:endParaRPr lang="ru-RU" dirty="0"/>
          </a:p>
          <a:p>
            <a:r>
              <a:rPr lang="ru-RU" dirty="0"/>
              <a:t>Један малени цвет</a:t>
            </a:r>
            <a:br>
              <a:rPr lang="ru-RU" dirty="0"/>
            </a:br>
            <a:r>
              <a:rPr lang="ru-RU" dirty="0"/>
              <a:t>још није ни проход’о</a:t>
            </a:r>
            <a:br>
              <a:rPr lang="ru-RU" dirty="0"/>
            </a:br>
            <a:r>
              <a:rPr lang="ru-RU" dirty="0"/>
              <a:t>а већ је умео сам да се храни</a:t>
            </a:r>
            <a:br>
              <a:rPr lang="ru-RU" dirty="0"/>
            </a:br>
            <a:r>
              <a:rPr lang="ru-RU" dirty="0"/>
              <a:t>светлошћу, ваздухом и водом.</a:t>
            </a:r>
          </a:p>
          <a:p>
            <a:endParaRPr lang="ru-RU" dirty="0"/>
          </a:p>
          <a:p>
            <a:r>
              <a:rPr lang="ru-RU" dirty="0"/>
              <a:t>Један малени цвет</a:t>
            </a:r>
            <a:br>
              <a:rPr lang="ru-RU" dirty="0"/>
            </a:br>
            <a:r>
              <a:rPr lang="ru-RU" dirty="0"/>
              <a:t>не зна да чита и пише,</a:t>
            </a:r>
            <a:br>
              <a:rPr lang="ru-RU" dirty="0"/>
            </a:br>
            <a:r>
              <a:rPr lang="ru-RU" dirty="0"/>
              <a:t>ал’ зна шта је живот, шта је свет</a:t>
            </a:r>
            <a:br>
              <a:rPr lang="ru-RU" dirty="0"/>
            </a:br>
            <a:r>
              <a:rPr lang="ru-RU" dirty="0"/>
              <a:t>и мирише, мирише.</a:t>
            </a:r>
          </a:p>
          <a:p>
            <a:endParaRPr lang="en-US" dirty="0"/>
          </a:p>
          <a:p>
            <a:r>
              <a:rPr lang="en-US" dirty="0"/>
              <a:t>             </a:t>
            </a:r>
            <a:r>
              <a:rPr lang="sr-Cyrl-RS" i="1" dirty="0"/>
              <a:t>Бранко Миљковић</a:t>
            </a:r>
            <a:endParaRPr lang="ru-RU" i="1" dirty="0"/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1272391B-5C47-447F-A882-B84A70D7F67E}"/>
              </a:ext>
            </a:extLst>
          </p:cNvPr>
          <p:cNvSpPr/>
          <p:nvPr/>
        </p:nvSpPr>
        <p:spPr>
          <a:xfrm>
            <a:off x="2267744" y="144958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>
                <a:solidFill>
                  <a:srgbClr val="222222"/>
                </a:solidFill>
                <a:latin typeface="Verdana" panose="020B0604030504040204" pitchFamily="34" charset="0"/>
              </a:rPr>
              <a:t>„Песма о цвету“</a:t>
            </a:r>
            <a:endParaRPr lang="sr-Latn-R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121553C-5D1A-4B82-8E0B-98E54E216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5444"/>
            <a:ext cx="1997968" cy="199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ravougaonik 9">
            <a:extLst>
              <a:ext uri="{FF2B5EF4-FFF2-40B4-BE49-F238E27FC236}">
                <a16:creationId xmlns:a16="http://schemas.microsoft.com/office/drawing/2014/main" id="{07FFB456-096B-428A-AA60-342DC38B3468}"/>
              </a:ext>
            </a:extLst>
          </p:cNvPr>
          <p:cNvSpPr/>
          <p:nvPr/>
        </p:nvSpPr>
        <p:spPr>
          <a:xfrm>
            <a:off x="4483332" y="4961801"/>
            <a:ext cx="4461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Дупало Мирјана ОШ " Краљ Петар II  Карађорђевић"</a:t>
            </a:r>
            <a:endParaRPr lang="sr-Latn-RS" sz="1200" dirty="0"/>
          </a:p>
        </p:txBody>
      </p:sp>
    </p:spTree>
    <p:extLst>
      <p:ext uri="{BB962C8B-B14F-4D97-AF65-F5344CB8AC3E}">
        <p14:creationId xmlns:p14="http://schemas.microsoft.com/office/powerpoint/2010/main" val="28016075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3407E66D-553C-4EB3-8E01-5304422AE792}"/>
              </a:ext>
            </a:extLst>
          </p:cNvPr>
          <p:cNvSpPr/>
          <p:nvPr/>
        </p:nvSpPr>
        <p:spPr>
          <a:xfrm>
            <a:off x="251520" y="-236562"/>
            <a:ext cx="5209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4400" b="1" dirty="0">
                <a:ln/>
                <a:solidFill>
                  <a:srgbClr val="002060"/>
                </a:solidFill>
              </a:rPr>
              <a:t>Анализа песме:</a:t>
            </a:r>
            <a:endParaRPr lang="sr-Latn-RS" sz="44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id="{380C4D26-EF18-4D07-A136-4C603527E23D}"/>
              </a:ext>
            </a:extLst>
          </p:cNvPr>
          <p:cNvSpPr/>
          <p:nvPr/>
        </p:nvSpPr>
        <p:spPr>
          <a:xfrm>
            <a:off x="3157189" y="1059582"/>
            <a:ext cx="2829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RS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Књижевни род: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лирика</a:t>
            </a: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AC334CDE-0F4E-44CF-B30B-D09082939CFF}"/>
              </a:ext>
            </a:extLst>
          </p:cNvPr>
          <p:cNvSpPr/>
          <p:nvPr/>
        </p:nvSpPr>
        <p:spPr>
          <a:xfrm>
            <a:off x="3563888" y="1508572"/>
            <a:ext cx="2874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RS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Књижевна врста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: песма</a:t>
            </a:r>
          </a:p>
        </p:txBody>
      </p:sp>
      <p:sp>
        <p:nvSpPr>
          <p:cNvPr id="8" name="Pravougaonik 7">
            <a:extLst>
              <a:ext uri="{FF2B5EF4-FFF2-40B4-BE49-F238E27FC236}">
                <a16:creationId xmlns:a16="http://schemas.microsoft.com/office/drawing/2014/main" id="{ACAB3B66-C05E-40DE-AAEA-7CABEE72F2CF}"/>
              </a:ext>
            </a:extLst>
          </p:cNvPr>
          <p:cNvSpPr/>
          <p:nvPr/>
        </p:nvSpPr>
        <p:spPr>
          <a:xfrm>
            <a:off x="3286510" y="2852062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b="1" u="sng" dirty="0">
                <a:solidFill>
                  <a:schemeClr val="accent1">
                    <a:lumMod val="75000"/>
                  </a:schemeClr>
                </a:solidFill>
              </a:rPr>
              <a:t>Стих: </a:t>
            </a:r>
            <a:r>
              <a:rPr lang="sr-Cyrl-R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песма има 12 стихова. </a:t>
            </a:r>
          </a:p>
        </p:txBody>
      </p:sp>
      <p:sp>
        <p:nvSpPr>
          <p:cNvPr id="9" name="Pravougaonik 8">
            <a:extLst>
              <a:ext uri="{FF2B5EF4-FFF2-40B4-BE49-F238E27FC236}">
                <a16:creationId xmlns:a16="http://schemas.microsoft.com/office/drawing/2014/main" id="{F304F1AF-EA01-4436-943B-81C143B01FF3}"/>
              </a:ext>
            </a:extLst>
          </p:cNvPr>
          <p:cNvSpPr/>
          <p:nvPr/>
        </p:nvSpPr>
        <p:spPr>
          <a:xfrm>
            <a:off x="2834601" y="1957563"/>
            <a:ext cx="4692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u="sng" dirty="0">
                <a:solidFill>
                  <a:schemeClr val="accent1">
                    <a:lumMod val="75000"/>
                  </a:schemeClr>
                </a:solidFill>
              </a:rPr>
              <a:t>Мотив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: нежност и љубав према детету.  </a:t>
            </a:r>
          </a:p>
        </p:txBody>
      </p:sp>
      <p:sp>
        <p:nvSpPr>
          <p:cNvPr id="10" name="Pravougaonik 9">
            <a:extLst>
              <a:ext uri="{FF2B5EF4-FFF2-40B4-BE49-F238E27FC236}">
                <a16:creationId xmlns:a16="http://schemas.microsoft.com/office/drawing/2014/main" id="{54F4FA36-AEFC-4DF3-ABE1-AAFA579BB19F}"/>
              </a:ext>
            </a:extLst>
          </p:cNvPr>
          <p:cNvSpPr/>
          <p:nvPr/>
        </p:nvSpPr>
        <p:spPr>
          <a:xfrm>
            <a:off x="2411760" y="2482730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u="sng" dirty="0">
                <a:solidFill>
                  <a:schemeClr val="accent1">
                    <a:lumMod val="75000"/>
                  </a:schemeClr>
                </a:solidFill>
              </a:rPr>
              <a:t>Строфа:</a:t>
            </a:r>
            <a:r>
              <a:rPr lang="sr-Cyrl-R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4 стиха у строфи,</a:t>
            </a:r>
            <a:r>
              <a:rPr lang="sr-Cyrl-R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песма има три строфе.</a:t>
            </a:r>
            <a:endParaRPr lang="sr-Latn-RS" dirty="0"/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F3D42D19-85C5-4B03-BBBD-73EC6530EA0B}"/>
              </a:ext>
            </a:extLst>
          </p:cNvPr>
          <p:cNvSpPr txBox="1"/>
          <p:nvPr/>
        </p:nvSpPr>
        <p:spPr>
          <a:xfrm>
            <a:off x="3870267" y="362660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chemeClr val="accent5">
                    <a:lumMod val="75000"/>
                  </a:schemeClr>
                </a:solidFill>
              </a:rPr>
              <a:t>И у овој песми се појављује апостроф ( ’ ).</a:t>
            </a:r>
          </a:p>
          <a:p>
            <a:r>
              <a:rPr lang="sr-Cyrl-R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r-Cyrl-RS" dirty="0" err="1">
                <a:solidFill>
                  <a:schemeClr val="accent5">
                    <a:lumMod val="75000"/>
                  </a:schemeClr>
                </a:solidFill>
              </a:rPr>
              <a:t>проход'о</a:t>
            </a:r>
            <a:r>
              <a:rPr lang="sr-Cyrl-RS" dirty="0">
                <a:solidFill>
                  <a:schemeClr val="accent5">
                    <a:lumMod val="75000"/>
                  </a:schemeClr>
                </a:solidFill>
              </a:rPr>
              <a:t> – проходао ; </a:t>
            </a:r>
            <a:r>
              <a:rPr lang="sr-Cyrl-RS" dirty="0" err="1">
                <a:solidFill>
                  <a:schemeClr val="accent5">
                    <a:lumMod val="75000"/>
                  </a:schemeClr>
                </a:solidFill>
              </a:rPr>
              <a:t>ал</a:t>
            </a:r>
            <a:r>
              <a:rPr lang="sr-Cyrl-RS" dirty="0">
                <a:solidFill>
                  <a:schemeClr val="accent5">
                    <a:lumMod val="75000"/>
                  </a:schemeClr>
                </a:solidFill>
              </a:rPr>
              <a:t>' – али</a:t>
            </a:r>
            <a:endParaRPr lang="sr-Latn-R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Pravougaonik 11">
            <a:extLst>
              <a:ext uri="{FF2B5EF4-FFF2-40B4-BE49-F238E27FC236}">
                <a16:creationId xmlns:a16="http://schemas.microsoft.com/office/drawing/2014/main" id="{CCCE8EB3-1AAD-4F8E-981D-880608A4B2BF}"/>
              </a:ext>
            </a:extLst>
          </p:cNvPr>
          <p:cNvSpPr/>
          <p:nvPr/>
        </p:nvSpPr>
        <p:spPr>
          <a:xfrm>
            <a:off x="2109515" y="4849133"/>
            <a:ext cx="4461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Дупало Мирјана ОШ " Краљ Петар II  Карађорђевић"</a:t>
            </a:r>
            <a:endParaRPr lang="sr-Latn-RS" sz="1200" dirty="0">
              <a:solidFill>
                <a:srgbClr val="002060"/>
              </a:solidFill>
            </a:endParaRPr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8A1D697D-1D47-42FA-84DC-16350FB68683}"/>
              </a:ext>
            </a:extLst>
          </p:cNvPr>
          <p:cNvSpPr txBox="1"/>
          <p:nvPr/>
        </p:nvSpPr>
        <p:spPr>
          <a:xfrm>
            <a:off x="88213" y="3659092"/>
            <a:ext cx="347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i="1" dirty="0">
                <a:solidFill>
                  <a:srgbClr val="002060"/>
                </a:solidFill>
              </a:rPr>
              <a:t>Ову песму Бранко Миљковић је написао 1961. године, када се</a:t>
            </a:r>
          </a:p>
          <a:p>
            <a:r>
              <a:rPr lang="sr-Cyrl-RS" sz="1600" b="1" i="1" dirty="0">
                <a:solidFill>
                  <a:srgbClr val="002060"/>
                </a:solidFill>
              </a:rPr>
              <a:t> родио његов сестрић.</a:t>
            </a:r>
            <a:endParaRPr lang="sr-Latn-RS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378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3407E66D-553C-4EB3-8E01-5304422AE792}"/>
              </a:ext>
            </a:extLst>
          </p:cNvPr>
          <p:cNvSpPr/>
          <p:nvPr/>
        </p:nvSpPr>
        <p:spPr>
          <a:xfrm>
            <a:off x="251520" y="-236562"/>
            <a:ext cx="5209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4400" b="1" dirty="0">
                <a:ln/>
                <a:solidFill>
                  <a:srgbClr val="0070C0"/>
                </a:solidFill>
              </a:rPr>
              <a:t>Питања:</a:t>
            </a:r>
            <a:endParaRPr lang="sr-Latn-RS" sz="44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id="{380C4D26-EF18-4D07-A136-4C603527E23D}"/>
              </a:ext>
            </a:extLst>
          </p:cNvPr>
          <p:cNvSpPr/>
          <p:nvPr/>
        </p:nvSpPr>
        <p:spPr>
          <a:xfrm>
            <a:off x="3157189" y="1059582"/>
            <a:ext cx="4706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RS" dirty="0">
                <a:solidFill>
                  <a:srgbClr val="0070C0"/>
                </a:solidFill>
                <a:cs typeface="Times New Roman" pitchFamily="18" charset="0"/>
              </a:rPr>
              <a:t>По чему су слични описани цвет и дете?</a:t>
            </a: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AC334CDE-0F4E-44CF-B30B-D09082939CFF}"/>
              </a:ext>
            </a:extLst>
          </p:cNvPr>
          <p:cNvSpPr/>
          <p:nvPr/>
        </p:nvSpPr>
        <p:spPr>
          <a:xfrm>
            <a:off x="3563888" y="1508572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RS" dirty="0">
                <a:solidFill>
                  <a:srgbClr val="0070C0"/>
                </a:solidFill>
                <a:cs typeface="Times New Roman" pitchFamily="18" charset="0"/>
              </a:rPr>
              <a:t>Шта је све умео малени цвет?</a:t>
            </a:r>
          </a:p>
        </p:txBody>
      </p:sp>
      <p:sp>
        <p:nvSpPr>
          <p:cNvPr id="8" name="Pravougaonik 7">
            <a:extLst>
              <a:ext uri="{FF2B5EF4-FFF2-40B4-BE49-F238E27FC236}">
                <a16:creationId xmlns:a16="http://schemas.microsoft.com/office/drawing/2014/main" id="{ACAB3B66-C05E-40DE-AAEA-7CABEE72F2CF}"/>
              </a:ext>
            </a:extLst>
          </p:cNvPr>
          <p:cNvSpPr/>
          <p:nvPr/>
        </p:nvSpPr>
        <p:spPr>
          <a:xfrm>
            <a:off x="2191114" y="3167392"/>
            <a:ext cx="6125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Какви би били вртови, паркови, куће били без цвећа?</a:t>
            </a:r>
            <a:endParaRPr lang="sr-Cyrl-RS" dirty="0">
              <a:solidFill>
                <a:srgbClr val="0070C0"/>
              </a:solidFill>
            </a:endParaRPr>
          </a:p>
        </p:txBody>
      </p:sp>
      <p:sp>
        <p:nvSpPr>
          <p:cNvPr id="9" name="Pravougaonik 8">
            <a:extLst>
              <a:ext uri="{FF2B5EF4-FFF2-40B4-BE49-F238E27FC236}">
                <a16:creationId xmlns:a16="http://schemas.microsoft.com/office/drawing/2014/main" id="{F304F1AF-EA01-4436-943B-81C143B01FF3}"/>
              </a:ext>
            </a:extLst>
          </p:cNvPr>
          <p:cNvSpPr/>
          <p:nvPr/>
        </p:nvSpPr>
        <p:spPr>
          <a:xfrm>
            <a:off x="2834601" y="1957563"/>
            <a:ext cx="4113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>
                <a:solidFill>
                  <a:srgbClr val="0070C0"/>
                </a:solidFill>
              </a:rPr>
              <a:t>Шта је то што разуме малени цвет?</a:t>
            </a:r>
          </a:p>
        </p:txBody>
      </p:sp>
      <p:sp>
        <p:nvSpPr>
          <p:cNvPr id="10" name="Pravougaonik 9">
            <a:extLst>
              <a:ext uri="{FF2B5EF4-FFF2-40B4-BE49-F238E27FC236}">
                <a16:creationId xmlns:a16="http://schemas.microsoft.com/office/drawing/2014/main" id="{54F4FA36-AEFC-4DF3-ABE1-AAFA579BB19F}"/>
              </a:ext>
            </a:extLst>
          </p:cNvPr>
          <p:cNvSpPr/>
          <p:nvPr/>
        </p:nvSpPr>
        <p:spPr>
          <a:xfrm>
            <a:off x="2411760" y="2482730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Зашто је песник одабрао цвет да би рекао нешто о детету?</a:t>
            </a:r>
            <a:r>
              <a:rPr lang="sr-Cyrl-RS" dirty="0">
                <a:solidFill>
                  <a:srgbClr val="0070C0"/>
                </a:solidFill>
              </a:rPr>
              <a:t>.</a:t>
            </a:r>
            <a:endParaRPr lang="sr-Latn-RS" dirty="0">
              <a:solidFill>
                <a:srgbClr val="0070C0"/>
              </a:solidFill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F3D42D19-85C5-4B03-BBBD-73EC6530EA0B}"/>
              </a:ext>
            </a:extLst>
          </p:cNvPr>
          <p:cNvSpPr txBox="1"/>
          <p:nvPr/>
        </p:nvSpPr>
        <p:spPr>
          <a:xfrm>
            <a:off x="2834601" y="3756081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Какав би свет био без деце? </a:t>
            </a:r>
            <a:endParaRPr lang="sr-Latn-RS" b="1" dirty="0">
              <a:solidFill>
                <a:srgbClr val="0070C0"/>
              </a:solidFill>
            </a:endParaRPr>
          </a:p>
        </p:txBody>
      </p:sp>
      <p:sp>
        <p:nvSpPr>
          <p:cNvPr id="12" name="Pravougaonik 11">
            <a:extLst>
              <a:ext uri="{FF2B5EF4-FFF2-40B4-BE49-F238E27FC236}">
                <a16:creationId xmlns:a16="http://schemas.microsoft.com/office/drawing/2014/main" id="{1FFE9BD9-4CC1-472A-9559-8B84B11BE88B}"/>
              </a:ext>
            </a:extLst>
          </p:cNvPr>
          <p:cNvSpPr/>
          <p:nvPr/>
        </p:nvSpPr>
        <p:spPr>
          <a:xfrm>
            <a:off x="2109515" y="4849133"/>
            <a:ext cx="4461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Дупало Мирјана ОШ " Краљ Петар II  Карађорђевић"</a:t>
            </a:r>
            <a:endParaRPr lang="sr-Latn-R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102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id="{77CFAB39-7A4F-4416-A16E-414753DF8D90}"/>
              </a:ext>
            </a:extLst>
          </p:cNvPr>
          <p:cNvSpPr txBox="1"/>
          <p:nvPr/>
        </p:nvSpPr>
        <p:spPr>
          <a:xfrm>
            <a:off x="971600" y="26749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002060"/>
                </a:solidFill>
              </a:rPr>
              <a:t>ДОМАЋИ ЗАДАТАК:</a:t>
            </a:r>
            <a:endParaRPr lang="sr-Latn-RS" b="1" dirty="0">
              <a:solidFill>
                <a:srgbClr val="00206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A41A75F-22E2-47B5-B839-648E650C3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785" y="-368374"/>
            <a:ext cx="3851531" cy="5143500"/>
          </a:xfrm>
          <a:prstGeom prst="rect">
            <a:avLst/>
          </a:prstGeo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id="{24478803-F76D-4F14-B80C-3BFC769ACF67}"/>
              </a:ext>
            </a:extLst>
          </p:cNvPr>
          <p:cNvSpPr txBox="1"/>
          <p:nvPr/>
        </p:nvSpPr>
        <p:spPr>
          <a:xfrm>
            <a:off x="509510" y="877083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RS" b="1" dirty="0">
                <a:solidFill>
                  <a:srgbClr val="002060"/>
                </a:solidFill>
              </a:rPr>
              <a:t>Нацртај у свеску цвет са осам латица.</a:t>
            </a:r>
          </a:p>
          <a:p>
            <a:r>
              <a:rPr lang="sr-Cyrl-RS" b="1" dirty="0">
                <a:solidFill>
                  <a:srgbClr val="002060"/>
                </a:solidFill>
              </a:rPr>
              <a:t> У сваку латицу напиши описни придев  за именицу цвет.</a:t>
            </a:r>
            <a:endParaRPr lang="sr-Latn-RS" b="1" dirty="0">
              <a:solidFill>
                <a:srgbClr val="002060"/>
              </a:solidFill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B8B3D9CC-FF1C-4A12-92A3-E173E503EE2B}"/>
              </a:ext>
            </a:extLst>
          </p:cNvPr>
          <p:cNvSpPr txBox="1"/>
          <p:nvPr/>
        </p:nvSpPr>
        <p:spPr>
          <a:xfrm>
            <a:off x="1110368" y="1880211"/>
            <a:ext cx="374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002060"/>
                </a:solidFill>
              </a:rPr>
              <a:t>2. Напиши 5 женских имена која су настала од назива цветова.</a:t>
            </a:r>
            <a:endParaRPr lang="sr-Latn-RS" b="1" dirty="0">
              <a:solidFill>
                <a:srgbClr val="002060"/>
              </a:solidFill>
            </a:endParaRP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C8ED1EA0-B75E-490D-8B74-6C533542C6CB}"/>
              </a:ext>
            </a:extLst>
          </p:cNvPr>
          <p:cNvSpPr txBox="1"/>
          <p:nvPr/>
        </p:nvSpPr>
        <p:spPr>
          <a:xfrm>
            <a:off x="1475656" y="3484712"/>
            <a:ext cx="37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002060"/>
                </a:solidFill>
              </a:rPr>
              <a:t>4. Илуструј песму.</a:t>
            </a:r>
            <a:endParaRPr lang="sr-Latn-RS" b="1" dirty="0">
              <a:solidFill>
                <a:srgbClr val="002060"/>
              </a:solidFill>
            </a:endParaRPr>
          </a:p>
        </p:txBody>
      </p:sp>
      <p:sp>
        <p:nvSpPr>
          <p:cNvPr id="9" name="Pravougaonik 8">
            <a:extLst>
              <a:ext uri="{FF2B5EF4-FFF2-40B4-BE49-F238E27FC236}">
                <a16:creationId xmlns:a16="http://schemas.microsoft.com/office/drawing/2014/main" id="{9DBA7D4C-1896-4B24-8EA8-AB08CAEB489C}"/>
              </a:ext>
            </a:extLst>
          </p:cNvPr>
          <p:cNvSpPr/>
          <p:nvPr/>
        </p:nvSpPr>
        <p:spPr>
          <a:xfrm>
            <a:off x="181183" y="2758583"/>
            <a:ext cx="4262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>
                <a:solidFill>
                  <a:srgbClr val="002060"/>
                </a:solidFill>
              </a:rPr>
              <a:t>3.„Деца су украс света“ – објасни изреку</a:t>
            </a:r>
          </a:p>
          <a:p>
            <a:r>
              <a:rPr lang="sr-Cyrl-RS" b="1" dirty="0">
                <a:solidFill>
                  <a:srgbClr val="002060"/>
                </a:solidFill>
              </a:rPr>
              <a:t> у неколико реченица.</a:t>
            </a:r>
            <a:endParaRPr lang="sr-Latn-RS" b="1" dirty="0">
              <a:solidFill>
                <a:srgbClr val="002060"/>
              </a:solidFill>
            </a:endParaRPr>
          </a:p>
        </p:txBody>
      </p:sp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id="{8D8F502C-4FDB-4C61-94A3-AA2DD4068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4025" y="4846192"/>
            <a:ext cx="4112096" cy="32195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Дупало Мирјана ОШ " Краљ Петар II  Карађорђевић"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F06B88C6-E258-4D3C-A1E2-7A5D2CBDF930}"/>
              </a:ext>
            </a:extLst>
          </p:cNvPr>
          <p:cNvSpPr txBox="1"/>
          <p:nvPr/>
        </p:nvSpPr>
        <p:spPr>
          <a:xfrm>
            <a:off x="823765" y="412991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002060"/>
                </a:solidFill>
              </a:rPr>
              <a:t>5. Кликни на линк и одиграј квиз. Забави се!</a:t>
            </a:r>
          </a:p>
          <a:p>
            <a:r>
              <a:rPr lang="sr-Latn-RS" b="1" dirty="0">
                <a:solidFill>
                  <a:srgbClr val="002060"/>
                </a:solidFill>
                <a:hlinkClick r:id="rId4"/>
              </a:rPr>
              <a:t>https://wordwall.net/play/2343/414/920</a:t>
            </a:r>
            <a:endParaRPr lang="sr-Latn-R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734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460</Words>
  <Application>Microsoft Office PowerPoint</Application>
  <PresentationFormat>Projekcija na ekranu (16:9)</PresentationFormat>
  <Paragraphs>65</Paragraphs>
  <Slides>8</Slides>
  <Notes>0</Notes>
  <HiddenSlides>0</HiddenSlides>
  <MMClips>1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맑은 고딕</vt:lpstr>
      <vt:lpstr>Arial</vt:lpstr>
      <vt:lpstr>Calibri</vt:lpstr>
      <vt:lpstr>Verdana</vt:lpstr>
      <vt:lpstr>Office Theme</vt:lpstr>
      <vt:lpstr>Custom Design</vt:lpstr>
      <vt:lpstr>PowerPoint prezentacija</vt:lpstr>
      <vt:lpstr>   Где све може да живи цвет? Која су његова станишта?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Дупало Мирјана</cp:lastModifiedBy>
  <cp:revision>40</cp:revision>
  <dcterms:created xsi:type="dcterms:W3CDTF">2014-04-01T16:27:38Z</dcterms:created>
  <dcterms:modified xsi:type="dcterms:W3CDTF">2020-05-17T20:12:02Z</dcterms:modified>
</cp:coreProperties>
</file>